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D715E-AF81-499E-B535-58222A36B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818F25-FBBF-4462-8F7C-625C40588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43C52E-6A5D-4ACE-9F91-16087B9EF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1A0001-58CD-44CA-A6F8-0301BD80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5C9879-41AB-4FF8-A633-C08352FF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7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85DEF-49A9-4E57-A98B-FBFF5E0E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43D351-098D-4EB5-918A-BEAD9F9A4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676275-E297-4219-9E2D-419EBB81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864FED-051E-4266-A003-0EC302D5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40EF4-EF95-41E8-9C6A-DC400E62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0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D6F452-1680-4E7E-8351-D1DF7B48E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B77CEF-259C-49A6-A0DC-C852A6753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33CA7-BD6D-4037-8637-D7770CF4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6501D-1E5B-41B7-83E4-33194629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FA2AD7-624D-4285-9A23-E8BC229F1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6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CA80C-13EE-4D66-9FA2-E379FF5EC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B5DFDC-F7B0-476E-B7F4-990D9CCF1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F68DB-30AA-4B39-880B-C4AF141D9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74376-3261-4FB8-8C29-EFE58A2E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94C31-547A-43F2-9390-DD9B1A9E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1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56077-118F-47C3-ADEB-30D1EE9B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9F26C3-6D60-474F-AE50-2EF5F6DB9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897A37-B7E2-499E-8D15-5E926062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80D155-57F8-4C27-9703-22C25302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6CCD49-30BB-4649-8DBB-6367FF42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41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731D2-5AE7-4D7A-AF1E-9F51AF0B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3D69DE-4EBC-44BC-8CEF-A1935293B5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25A5A5-E9A2-45E0-A1BC-A5E16F0B5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28165-7F13-44C8-8061-0EE5B401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112347-F012-42EB-BCE7-71B6665A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D15B10-13C0-472E-A222-DD70A00F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7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867F1-F255-42C0-9920-381C98A1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5CA61-F46D-4B6D-B99D-85A0A8DE9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0D7A6D-12E6-4B06-85A5-CF88B18FD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DF4E24-3E9C-41D9-A57D-FB93454DC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62C4AD-2F51-48FB-B023-2970EA1DE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86CBD4-82D9-41C2-BE29-263E0D83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D57103-99A5-4C4E-B767-D9AB8323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6ED6DC-D6EC-4656-9D26-866B01C03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1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AB768-2C79-4808-A1C0-3BF6BB3E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A9AB3B-2A82-4819-8D04-CE6876708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ED1FEB-2BB5-4B26-B8C4-634DC117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03C240-12AB-4107-8794-AEEAB4CF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4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507A36-CD11-45DC-A0B7-B16603DFA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E13D8E-3057-4DA9-85B5-8B9EAE3E8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CCE603-49CC-4B18-8E13-CEE156AF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3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D2720-A875-4D31-8EE9-38132D062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BA4528-B0C8-45BF-A47F-2CFEE34F1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829A97-4383-4535-87A4-DE1D2AE24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85D290-3CD8-40BF-B530-C7DE8CCA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952722-3BEA-43F6-8537-4A7ACFA4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E89FB0-DB09-479D-9A80-F8CE6B6F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4B923-0380-4F8E-9E50-BAFDEEDA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5F44-608D-4AD4-A338-2E82DB894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9B87D8-80E9-49C5-8947-FF4DAA07F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94B2FB-FE0B-437B-A5AB-4CEECC3D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EDD6-1007-4062-9DBF-587DF08DFA05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71FBC8-6103-4E29-9BBD-BA986136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88B39C-3148-40A9-B158-CD3CB026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457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3E951-A6B2-42A3-9025-D65DC142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92C5E9-8637-486C-9D57-DF76EE701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7C209F-1996-402F-BBED-82A831458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EDD6-1007-4062-9DBF-587DF08DFA05}" type="datetimeFigureOut">
              <a:rPr lang="ru-RU" smtClean="0"/>
              <a:t>19.12.2021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897EC0-9319-450F-B8FB-8775F0964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1AC4C1-BA95-4873-8645-090CE49C8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B8E06-E312-4E21-B880-02CD0D470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6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FB9889-EBD7-44ED-A363-E13229873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670C9-7670-4BAF-9152-44DBFE760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768" y="1878500"/>
            <a:ext cx="9777047" cy="4708342"/>
          </a:xfrm>
        </p:spPr>
        <p:txBody>
          <a:bodyPr>
            <a:normAutofit fontScale="90000"/>
          </a:bodyPr>
          <a:lstStyle/>
          <a:p>
            <a:pPr marL="178435" indent="441960">
              <a:lnSpc>
                <a:spcPct val="107000"/>
              </a:lnSpc>
              <a:spcAft>
                <a:spcPts val="975"/>
              </a:spcAft>
              <a:tabLst>
                <a:tab pos="4214495" algn="ctr"/>
              </a:tabLst>
            </a:pPr>
            <a:r>
              <a:rPr lang="ru-RU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программа </a:t>
            </a:r>
            <a:b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«Родные просторы» для детей 4 - 7 лет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</a:rPr>
              <a:t>                                                       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Разработчики программы: </a:t>
            </a:r>
            <a:b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Старший воспитатель – </a:t>
            </a:r>
            <a:r>
              <a:rPr lang="ru-RU" sz="27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Доренская</a:t>
            </a: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Анна Анатольевна</a:t>
            </a:r>
            <a:b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– Лавренова Юлия Петровна</a:t>
            </a:r>
            <a:br>
              <a:rPr lang="ru-RU" sz="2700" b="1" dirty="0">
                <a:latin typeface="Times New Roman" panose="02020603050405020304" pitchFamily="18" charset="0"/>
              </a:rPr>
            </a:br>
            <a:br>
              <a:rPr lang="ru-RU" sz="2700" b="1" dirty="0">
                <a:latin typeface="Times New Roman" panose="02020603050405020304" pitchFamily="18" charset="0"/>
              </a:rPr>
            </a:br>
            <a:endParaRPr lang="ru-RU" sz="2700" b="1" dirty="0">
              <a:latin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300F89-5524-4630-B605-DF4C1C146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71158"/>
            <a:ext cx="9144000" cy="1655762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общеразвивающего вида № 31  с приоритетным осуществлением деятельности по физическому направлению развития детей»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10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229"/>
          </a:xfrm>
        </p:spPr>
        <p:txBody>
          <a:bodyPr>
            <a:normAutofit fontScale="90000"/>
          </a:bodyPr>
          <a:lstStyle/>
          <a:p>
            <a:pPr marL="178435" algn="ctr">
              <a:lnSpc>
                <a:spcPct val="111000"/>
              </a:lnSpc>
              <a:spcAft>
                <a:spcPts val="25"/>
              </a:spcAft>
            </a:pPr>
            <a:br>
              <a:rPr lang="ru-RU" sz="33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</a:br>
            <a: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Особенности взаимодействия с семьями воспитанников</a:t>
            </a:r>
            <a:br>
              <a:rPr lang="ru-RU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62" y="1535723"/>
            <a:ext cx="10966938" cy="4641240"/>
          </a:xfrm>
        </p:spPr>
        <p:txBody>
          <a:bodyPr>
            <a:normAutofit/>
          </a:bodyPr>
          <a:lstStyle/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  <a:tabLst>
                <a:tab pos="270510" algn="l"/>
              </a:tabLst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 принимают участие в праздниках, экскурсиях, играх, выставках, активно обсуждают вопросы эколого-краеведческого воспитания на родительских собраниях, семинарах, круглых столах.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  <a:tabLst>
                <a:tab pos="270510" algn="l"/>
              </a:tabLst>
            </a:pPr>
            <a:r>
              <a:rPr lang="ru-RU" sz="21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родителей в совместный образовательный процесс и повышение их педагогической компетентности, в вопросах нравственно-патриотического образования ребенка. </a:t>
            </a:r>
          </a:p>
          <a:p>
            <a:pPr marL="0" marR="6985" indent="446088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63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229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9" y="89452"/>
            <a:ext cx="12062789" cy="6549887"/>
          </a:xfrm>
        </p:spPr>
        <p:txBody>
          <a:bodyPr>
            <a:normAutofit fontScale="47500" lnSpcReduction="20000"/>
          </a:bodyPr>
          <a:lstStyle/>
          <a:p>
            <a:pPr marL="0" marR="6985" indent="446088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реализации Программы: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  <a:tabLst>
                <a:tab pos="270510" algn="l"/>
              </a:tabLst>
            </a:pP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оценки эффективности реализации Программы разработаны критерии, позволяющие определять уровень сформированных представлений, знаний и умений по тематическим блокам, учитывая сформированность мотивационного, когнитивного и деятельностного компонентов.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основу мотивационного компонента использовались такие методы, как беседа, наблюдение, анкетирование всех участников образовательного процесса.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Когнитивный компонент оценивался: путем изучения сформированности у детей конкретных знаний.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Деятельностный компонент оценивался путем изучения конкретных умений и навыков, для этого использовали такой метод, как оценка продуктов деятельности ребенка – рисунков, аппликаций, пластических форм, рассказов, стихов и сказок, придуманных детьми.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4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Теоретическая подготовка воспитанников: </a:t>
            </a:r>
            <a:endParaRPr lang="ru-RU" sz="4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4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Свобода восприятия теоретической информации:</a:t>
            </a:r>
            <a:endParaRPr lang="ru-RU" sz="4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Высокий: Теоретическую информацию воспринимает свободно. Использует информацию в ходе занятия. 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4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Средний:  Не может использовать полученную информацию в полном объёме.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42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Низкий: Без помощи педагога не может </a:t>
            </a:r>
            <a:r>
              <a:rPr lang="ru-RU" sz="4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ответить на поставленный теоретический вопрос.</a:t>
            </a:r>
          </a:p>
          <a:p>
            <a:pPr marL="0" marR="6985" indent="446088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361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8229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9" y="89452"/>
            <a:ext cx="12191999" cy="6768548"/>
          </a:xfrm>
        </p:spPr>
        <p:txBody>
          <a:bodyPr>
            <a:normAutofit fontScale="25000" lnSpcReduction="20000"/>
          </a:bodyPr>
          <a:lstStyle/>
          <a:p>
            <a:pPr marL="0" marR="6985" indent="446088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реализации Программы: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8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подготовка воспитанников:</a:t>
            </a:r>
            <a:endParaRPr lang="ru-RU" sz="8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8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 Соответствие уровня развития практических умений и навыков программным требованиям:</a:t>
            </a:r>
            <a:endParaRPr lang="ru-RU" sz="8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Высокий: Практические умения и навыки соответствуют программным требованиям. 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Средний: Практические умения и навыки соответствуют программным требованиям не в полном объёме. 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8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Низкий: 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Практические умения и навыки не соответствуют программным требованиям.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8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Воспитанность воспитанников: </a:t>
            </a:r>
            <a:endParaRPr lang="ru-RU" sz="8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8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 Культура межличностных отношений: </a:t>
            </a:r>
            <a:endParaRPr lang="ru-RU" sz="8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Высокий: Демонстрирует высокую культуру межличностных отношений.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Средний: Демонстрирует среднюю культуру межличностных отношений.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8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Низкий: 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Демонстрирует низкую культуру межличностных отношений.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8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Качество выполнения практического задания: </a:t>
            </a:r>
            <a:endParaRPr lang="ru-RU" sz="8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Высокий: Практическое задание выполняет на высоком уровне.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Средний: Практическое задание выполняет на среднем уровне.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80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Низкий: 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Практическое задание выполняет на низком уровне.</a:t>
            </a:r>
          </a:p>
          <a:p>
            <a:pPr marL="0" marR="6985" indent="446088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72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B53E06-F0BD-4E80-AB9B-FA335C927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Пояснительная записка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990600"/>
            <a:ext cx="11148646" cy="57384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программа дополнительного образования «Родные просторы» (далее Программа) разработана в соответствии с основной образовательной программой дошкольного образования МБДОУ «Детский сад № 31», в соответствии с требованиями ФГОС ДО и 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ориентирована на специфику национально-культурных, социальных, природных условий, в которых осуществляется образовательный процесс ДОО.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Законодательно-нормативное обеспечение  программы: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от 29 декабря 2012 г. № 273-ФЗ «Об образовании в Российской Федерации».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17 октября 2013 г. № 1155 «Об утверждении федерального государственного образовательного стандарта дошкольного образования». </a:t>
            </a:r>
          </a:p>
          <a:p>
            <a:pPr algn="just"/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Закон Красноярского края «О краевом (национально-региональном) компоненте государственных образовательных стандартов общего образования в Красноярском крае». </a:t>
            </a:r>
          </a:p>
          <a:p>
            <a:pPr algn="just"/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имеет туристско-краеведческую направленность, уровень программы – стартовый.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02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DE6806-0AAF-4C0C-AB9F-580B4C97B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33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Актуальность программы</a:t>
            </a:r>
            <a:b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</a:b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646" y="775252"/>
            <a:ext cx="11031416" cy="60827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6E510-3525-485F-A53F-E3FED5CDD5D8}"/>
              </a:ext>
            </a:extLst>
          </p:cNvPr>
          <p:cNvSpPr txBox="1"/>
          <p:nvPr/>
        </p:nvSpPr>
        <p:spPr>
          <a:xfrm>
            <a:off x="954156" y="775252"/>
            <a:ext cx="9471991" cy="57079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современных условиях, когда происходят глубочайшие изменения в жизни общества, одной из актуальных проблем, на наш взгляд, является патриотическое воспитание подрастающего поколения.  Понятие патриотизма многообразно по своему содержанию – это и уважение к культуре своей страны, и ощущение неразрывности с окружающим миром, и гордость за свой народ и свою Родину. Ребенок с первых лет жизни должен сердцем и душой полюбить свой родной город, край, культуру, испытывать чувство национальной гордости, что называется «пустить корни в родную землю».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значение для воспитания у детей интереса и любви к родному городу и краю имеет ближайшее окружение. Постепенно ребенок знакомиться с детским садом, своей улицей, городом, краем, а затем и со страной, ее столицей и символами.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8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Цель и задачи программы</a:t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019908"/>
            <a:ext cx="10976113" cy="5157055"/>
          </a:xfrm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познавательного интереса дошкольников к родному городу, краю, стране, их достопримечательностям, событиям прошлого и настоящего, чувства гордости.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540385" algn="l"/>
                <a:tab pos="630555" algn="l"/>
                <a:tab pos="2479675" algn="l"/>
              </a:tabLst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540385" algn="l"/>
                <a:tab pos="630555" algn="l"/>
                <a:tab pos="2479675" algn="l"/>
              </a:tabLst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  необходимые условия для осуществления образовательного процесса с детьми дошкольного         возраста, через создание мини-музея с постоянным его пополнением; 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540385" algn="l"/>
                <a:tab pos="630555" algn="l"/>
                <a:tab pos="2479675" algn="l"/>
              </a:tabLst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индивидуальные способности детей в различных видах общения и деятельности для формирования у детей чувства любви к своему родному городу, краю, стране,  на основе приобщения к родной природе, культуре и традициям; 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540385" algn="l"/>
                <a:tab pos="630555" algn="l"/>
                <a:tab pos="2479675" algn="l"/>
              </a:tabLst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чувства патриотизма, уважение к культурному прошлому средствами эстетического воспитания: музыка, художественное творчество, художественное слово.</a:t>
            </a:r>
            <a:endParaRPr lang="ru-RU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582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506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Целевые ориентиры освоения программы 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21" y="1031633"/>
            <a:ext cx="11025554" cy="5826368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4-5 лет 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ребенок с удовольствием рассказывает о семье, семейном быте, традициях; 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знает название родного города, называет его, умеет рассказывать о своем родном городе; 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рассказывает о желании приобрести в будущем определенную профессию (стать шофером, военным, пожарным, полицейским и т.д.); 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участвует в наблюдениях за растениями, животными, в посильном труде по уходу за ними; бережно относится к живым существам, не вредит им. </a:t>
            </a:r>
          </a:p>
          <a:p>
            <a:pPr indent="0" algn="just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5-6 лет. 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ребенок проявляет интерес к малой родине, использует местоимение «мой» по отношению к городу Ачинску, Красноярскому краю;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знает свой домашний адрес, названия близлежащих улиц;  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имеет представление о символике города, края; 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имеет представление о жизни и быте жителей Красноярского края; 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узнает на фотографиях достопримечательности города,  края, умеет рассказывать о них. </a:t>
            </a:r>
          </a:p>
          <a:p>
            <a:pPr marL="0" indent="0">
              <a:buNone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438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6506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Целевые ориентиры освоения программы: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944217"/>
            <a:ext cx="11370236" cy="5913784"/>
          </a:xfrm>
        </p:spPr>
        <p:txBody>
          <a:bodyPr>
            <a:normAutofit fontScale="92500" lnSpcReduction="20000"/>
          </a:bodyPr>
          <a:lstStyle/>
          <a:p>
            <a:pPr indent="0" algn="just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6-7 лет. 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имеет некоторые представления об истории города Ачинска, края; 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знает дату своего рождения, свое отчество, домашний адрес, имена и отчества родителей; адрес детского сада; 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знает символику Красноярского края и своего города; 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имеет представление о Президенте, правительстве России; о воинах -защитниках Отечества, о ветеранах ВОВ; </a:t>
            </a:r>
          </a:p>
          <a:p>
            <a:pPr marL="514350" indent="-285750" algn="just"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имеет представление о родном крае; о людях разных национальностей, их обычаях, о традициях, фольклоре, о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труде взрослых, их творчестве, о видах сельскохозяйственного труда, о государственных праздниках, школе,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библиотеке и т. д; 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знает стихи, произведения искусства местных поэтов и художников; 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знает правила безопасности поведения в природе и на улице города; 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имеет элементарные представления об охране природы, о заповедниках Красноярского края; 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понимает сопричастность к социальной и окружающей среде, осознает себя полноправным членом общества;</a:t>
            </a:r>
          </a:p>
          <a:p>
            <a:pPr marL="514350" indent="-285750" algn="just">
              <a:buFontTx/>
              <a:buChar char="-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удовольствием включается в проектную деятельность, детское коллекционирование, создание мини-музеев,</a:t>
            </a:r>
          </a:p>
          <a:p>
            <a:pPr indent="0" algn="just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связанных с познанием малой родины;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отражает свои впечатления о малой родине в предпочитаемой деятельности (рассказывает, изображает, воплощает образы в играх, разворачивает сюжет и т. п.); </a:t>
            </a: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хорошо ориентируется не только в ближайшем к детскому саду и дому окружении, но и на центральных улицах родного города.</a:t>
            </a:r>
          </a:p>
          <a:p>
            <a:pPr marL="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59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2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Описание образовательной деятельности Программы</a:t>
            </a:r>
            <a:br>
              <a:rPr lang="ru-RU" b="1" dirty="0">
                <a:solidFill>
                  <a:srgbClr val="24406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3" y="973015"/>
            <a:ext cx="11125200" cy="5884985"/>
          </a:xfrm>
        </p:spPr>
        <p:txBody>
          <a:bodyPr>
            <a:normAutofit/>
          </a:bodyPr>
          <a:lstStyle/>
          <a:p>
            <a:pPr marR="6985" indent="392113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8435" marR="6985" indent="441960" algn="just">
              <a:lnSpc>
                <a:spcPct val="112000"/>
              </a:lnSpc>
              <a:spcAft>
                <a:spcPts val="5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Образовательная деятельность организуется в соответствии  с разными направлениями развития ребенка, представленными в пяти образовательных областях: социально – коммуникативное развитие, познавательное развитие, речевое развитие, художественно – эстетическое и физическое развитие. </a:t>
            </a:r>
          </a:p>
          <a:p>
            <a:pPr marL="178435" marR="6985" indent="441960" algn="just">
              <a:lnSpc>
                <a:spcPct val="112000"/>
              </a:lnSpc>
              <a:spcAft>
                <a:spcPts val="50"/>
              </a:spcAft>
            </a:pPr>
            <a:r>
              <a:rPr lang="ru-RU" sz="18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Социально-коммуникативное развитие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направлено на:  использование знаний о родном крае в игровой деятельности; формирование интереса и уважительного отношения к культуре и традициям города Ачинска и Красноярского края. </a:t>
            </a:r>
          </a:p>
          <a:p>
            <a:pPr marL="178435" marR="6985" indent="441960" algn="just">
              <a:lnSpc>
                <a:spcPct val="112000"/>
              </a:lnSpc>
              <a:spcAft>
                <a:spcPts val="50"/>
              </a:spcAft>
            </a:pPr>
            <a:r>
              <a:rPr lang="ru-RU" sz="18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Познавательное развитие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приобщение детей к истории города Ачинска и Красноярского края. </a:t>
            </a:r>
          </a:p>
          <a:p>
            <a:pPr marL="178435" marR="6985" indent="441960" algn="just">
              <a:lnSpc>
                <a:spcPct val="112000"/>
              </a:lnSpc>
              <a:spcAft>
                <a:spcPts val="50"/>
              </a:spcAft>
            </a:pPr>
            <a:r>
              <a:rPr lang="ru-RU" sz="18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Речевое развитие: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развитие связной речи, умение поддерживать диалог, отвечать на вопросы взрослого, обогащение словарного запаса детей.</a:t>
            </a:r>
          </a:p>
          <a:p>
            <a:pPr marL="178435" marR="6985" indent="441960" algn="just">
              <a:lnSpc>
                <a:spcPct val="112000"/>
              </a:lnSpc>
              <a:spcAft>
                <a:spcPts val="50"/>
              </a:spcAft>
            </a:pPr>
            <a:r>
              <a:rPr lang="ru-RU" sz="18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Художественно-эстетическое развитие: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знакомство детей с писателями и художниками соотечественников, приобщение детей к музыкально-художественному творчеству и традициям.</a:t>
            </a:r>
          </a:p>
          <a:p>
            <a:pPr marL="178435" marR="6985" indent="441960" algn="just">
              <a:lnSpc>
                <a:spcPct val="112000"/>
              </a:lnSpc>
              <a:spcAft>
                <a:spcPts val="50"/>
              </a:spcAft>
            </a:pPr>
            <a:r>
              <a:rPr lang="ru-RU" sz="18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Физическое развитие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физической выносливости, смекалки, ловкости через традиционные игры и забавы народов Красноярского края, страны.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89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365125"/>
            <a:ext cx="11617569" cy="1325563"/>
          </a:xfrm>
        </p:spPr>
        <p:txBody>
          <a:bodyPr>
            <a:normAutofit fontScale="90000"/>
          </a:bodyPr>
          <a:lstStyle/>
          <a:p>
            <a:r>
              <a:rPr lang="ru-RU" sz="33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Виды детской деятельности, образовательные и педагогические технологии 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62" y="1207477"/>
            <a:ext cx="4748355" cy="5533292"/>
          </a:xfrm>
        </p:spPr>
        <p:txBody>
          <a:bodyPr>
            <a:normAutofit/>
          </a:bodyPr>
          <a:lstStyle/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</a:pPr>
            <a:r>
              <a:rPr lang="ru-RU" sz="1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Основные организационные формы:</a:t>
            </a:r>
            <a:endParaRPr lang="ru-RU" sz="1800" b="1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организованная образовательная деятельность;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целевые прогулки по городу;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экскурсии с различной тематикой о городе;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праздники, развлечения;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тематические выставки;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встречи с участниками исторических событий, людьми искусства;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2000"/>
              </a:lnSpc>
              <a:spcAft>
                <a:spcPts val="50"/>
              </a:spcAft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работа в мини-музее детского сада.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  <a:tabLst>
                <a:tab pos="540385" algn="l"/>
              </a:tabLst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416D26-9721-4E16-81C1-D458B33859D9}"/>
              </a:ext>
            </a:extLst>
          </p:cNvPr>
          <p:cNvSpPr txBox="1"/>
          <p:nvPr/>
        </p:nvSpPr>
        <p:spPr>
          <a:xfrm>
            <a:off x="6096000" y="1182757"/>
            <a:ext cx="5522843" cy="41145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8435" indent="441960" algn="just">
              <a:lnSpc>
                <a:spcPct val="112000"/>
              </a:lnSpc>
              <a:spcAft>
                <a:spcPts val="50"/>
              </a:spcAft>
            </a:pPr>
            <a:r>
              <a:rPr lang="ru-RU" sz="1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Методы и приемы:</a:t>
            </a:r>
            <a:endParaRPr lang="ru-RU" sz="1800" b="1" i="1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диалоги; беседы, рассказ воспитателя, родителей;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игры-практикумы, сюжетно-ролевые игры, дидактические, подвижные игры;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проблемные ситуации;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проектирование;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конкурсы, викторины;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экспериментирование;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коллективно-творческие дела;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наблюдения;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презентации 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слушание музыкальных произведений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2000"/>
              </a:lnSpc>
              <a:spcAft>
                <a:spcPts val="50"/>
              </a:spcAft>
              <a:buFont typeface="Wingdings" panose="05000000000000000000" pitchFamily="2" charset="2"/>
              <a:buChar char="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рассматривание картин, иллюстраций.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01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9DA504-0567-494C-8BBB-BCF6480C3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515F5-FD69-406B-9B63-D029792B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0660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Разделы рабочей программы: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E56C3-25B7-4A16-B546-435D0FF3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855786"/>
            <a:ext cx="11019692" cy="5709137"/>
          </a:xfrm>
        </p:spPr>
        <p:txBody>
          <a:bodyPr>
            <a:normAutofit/>
          </a:bodyPr>
          <a:lstStyle/>
          <a:p>
            <a:pPr indent="450215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8435" indent="0" algn="just">
              <a:lnSpc>
                <a:spcPct val="112000"/>
              </a:lnSpc>
              <a:spcAft>
                <a:spcPts val="50"/>
              </a:spcAft>
              <a:buNone/>
              <a:tabLst>
                <a:tab pos="270510" algn="l"/>
              </a:tabLst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Содержание программы систематизировано по тематическим блокам и представлено в возрастном аспекте:</a:t>
            </a:r>
          </a:p>
          <a:p>
            <a:pPr marL="342900" marR="269875" lvl="0" indent="-342900" algn="l">
              <a:lnSpc>
                <a:spcPct val="112000"/>
              </a:lnSpc>
              <a:spcAft>
                <a:spcPts val="5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«Мой родной дом - семья, детский сад» - 4-5 лет;</a:t>
            </a:r>
          </a:p>
          <a:p>
            <a:pPr marL="342900" marR="269875" lvl="0" indent="-342900">
              <a:lnSpc>
                <a:spcPct val="112000"/>
              </a:lnSpc>
              <a:spcAft>
                <a:spcPts val="5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«Мой родной дом - </a:t>
            </a: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 Ачинск, Красноярский край» </a:t>
            </a: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- 5-6 лет;</a:t>
            </a:r>
          </a:p>
          <a:p>
            <a:pPr marL="342900" marR="269875" lvl="0" indent="-342900" algn="l">
              <a:lnSpc>
                <a:spcPct val="112000"/>
              </a:lnSpc>
              <a:spcAft>
                <a:spcPts val="5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ru-RU" sz="2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«Мой родной дом – Россия» - 6-7 лет.</a:t>
            </a:r>
          </a:p>
          <a:p>
            <a:pPr marL="457200" marR="269875" indent="0" algn="l">
              <a:lnSpc>
                <a:spcPct val="112000"/>
              </a:lnSpc>
              <a:spcAft>
                <a:spcPts val="50"/>
              </a:spcAft>
              <a:buNone/>
              <a:tabLst>
                <a:tab pos="27051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26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1461</Words>
  <Application>Microsoft Office PowerPoint</Application>
  <PresentationFormat>Широкоэкранный</PresentationFormat>
  <Paragraphs>121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Symbol</vt:lpstr>
      <vt:lpstr>Times New Roman</vt:lpstr>
      <vt:lpstr>Wingdings</vt:lpstr>
      <vt:lpstr>Тема Office</vt:lpstr>
      <vt:lpstr>Образовательная программа  «Родные просторы» для детей 4 - 7 лет                                                              Разработчики программы:                       Старший воспитатель – Доренская Анна Анатольевна Воспитатель – Лавренова Юлия Петровна  </vt:lpstr>
      <vt:lpstr>Пояснительная записка</vt:lpstr>
      <vt:lpstr>Актуальность программы  </vt:lpstr>
      <vt:lpstr>Цель и задачи программы </vt:lpstr>
      <vt:lpstr>Целевые ориентиры освоения программы : </vt:lpstr>
      <vt:lpstr>Целевые ориентиры освоения программы: </vt:lpstr>
      <vt:lpstr>Описание образовательной деятельности Программы </vt:lpstr>
      <vt:lpstr>Виды детской деятельности, образовательные и педагогические технологии   </vt:lpstr>
      <vt:lpstr>Разделы рабочей программы:</vt:lpstr>
      <vt:lpstr> Особенности взаимодействия с семьями воспитанников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общеразвивающая программа  по формированию элементарных математических представлений у детей дошкольного возраста «Математика для малышей»   Возраст обучающихся с 4 до 5 лет    Составила: Доренская Анна Анатольевна  </dc:title>
  <dc:creator>Толя</dc:creator>
  <cp:lastModifiedBy>lavrenova1983_01@mail.ru</cp:lastModifiedBy>
  <cp:revision>18</cp:revision>
  <dcterms:created xsi:type="dcterms:W3CDTF">2021-12-18T11:27:06Z</dcterms:created>
  <dcterms:modified xsi:type="dcterms:W3CDTF">2021-12-19T11:40:54Z</dcterms:modified>
</cp:coreProperties>
</file>