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D715E-AF81-499E-B535-58222A36B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818F25-FBBF-4462-8F7C-625C40588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3C52E-6A5D-4ACE-9F91-16087B9E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A0001-58CD-44CA-A6F8-0301BD80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9879-41AB-4FF8-A633-C08352FF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85DEF-49A9-4E57-A98B-FBFF5E0E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43D351-098D-4EB5-918A-BEAD9F9A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76275-E297-4219-9E2D-419EBB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64FED-051E-4266-A003-0EC302D5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40EF4-EF95-41E8-9C6A-DC400E62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D6F452-1680-4E7E-8351-D1DF7B48E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77CEF-259C-49A6-A0DC-C852A675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33CA7-BD6D-4037-8637-D7770CF4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6501D-1E5B-41B7-83E4-33194629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A2AD7-624D-4285-9A23-E8BC229F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6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A80C-13EE-4D66-9FA2-E379FF5E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5DFDC-F7B0-476E-B7F4-990D9CCF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F68DB-30AA-4B39-880B-C4AF141D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74376-3261-4FB8-8C29-EFE58A2E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4C31-547A-43F2-9390-DD9B1A9E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1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56077-118F-47C3-ADEB-30D1EE9B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F26C3-6D60-474F-AE50-2EF5F6DB9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97A37-B7E2-499E-8D15-5E926062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0D155-57F8-4C27-9703-22C2530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CCD49-30BB-4649-8DBB-6367FF42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1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731D2-5AE7-4D7A-AF1E-9F51AF0B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D69DE-4EBC-44BC-8CEF-A1935293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5A5A5-E9A2-45E0-A1BC-A5E16F0B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28165-7F13-44C8-8061-0EE5B401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112347-F012-42EB-BCE7-71B6665A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15B10-13C0-472E-A222-DD70A00F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7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67F1-F255-42C0-9920-381C98A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CA61-F46D-4B6D-B99D-85A0A8DE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0D7A6D-12E6-4B06-85A5-CF88B18F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DF4E24-3E9C-41D9-A57D-FB93454DC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62C4AD-2F51-48FB-B023-2970EA1DE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86CBD4-82D9-41C2-BE29-263E0D83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D57103-99A5-4C4E-B767-D9AB8323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6ED6DC-D6EC-4656-9D26-866B01C0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AB768-2C79-4808-A1C0-3BF6BB3E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A9AB3B-2A82-4819-8D04-CE687670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ED1FEB-2BB5-4B26-B8C4-634DC117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03C240-12AB-4107-8794-AEEAB4CF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507A36-CD11-45DC-A0B7-B16603DF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13D8E-3057-4DA9-85B5-8B9EAE3E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CCE603-49CC-4B18-8E13-CEE156AF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3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D2720-A875-4D31-8EE9-38132D06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A4528-B0C8-45BF-A47F-2CFEE34F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29A97-4383-4535-87A4-DE1D2AE24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5D290-3CD8-40BF-B530-C7DE8CCA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952722-3BEA-43F6-8537-4A7ACFA4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89FB0-DB09-479D-9A80-F8CE6B6F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4B923-0380-4F8E-9E50-BAFDEEDA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5F44-608D-4AD4-A338-2E82DB89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B87D8-80E9-49C5-8947-FF4DAA07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4B2FB-FE0B-437B-A5AB-4CEECC3D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71FBC8-6103-4E29-9BBD-BA986136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8B39C-3148-40A9-B158-CD3CB026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E951-A6B2-42A3-9025-D65DC142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2C5E9-8637-486C-9D57-DF76EE70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C209F-1996-402F-BBED-82A831458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EDD6-1007-4062-9DBF-587DF08DFA0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97EC0-9319-450F-B8FB-8775F096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AC4C1-BA95-4873-8645-090CE49C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B9889-EBD7-44ED-A363-E1322987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670C9-7670-4BAF-9152-44DBFE76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245" y="1878500"/>
            <a:ext cx="9777047" cy="470834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</a:rPr>
              <a:t>Дополнительная программа </a:t>
            </a:r>
            <a:br>
              <a:rPr lang="ru-RU" sz="3200" b="1" dirty="0"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по формированию основ финансовой грамотности </a:t>
            </a:r>
            <a:br>
              <a:rPr lang="ru-RU" sz="3200" b="1" dirty="0"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у детей дошкольного возраста</a:t>
            </a:r>
            <a:br>
              <a:rPr lang="ru-RU" sz="3200" b="1" dirty="0">
                <a:latin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</a:rPr>
              <a:t>Для детей 5–7 лет</a:t>
            </a:r>
            <a:br>
              <a:rPr lang="ru-RU" sz="32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</a:rPr>
              <a:t>Составила: Шевченко Ольга Викторовна</a:t>
            </a: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300F89-5524-4630-B605-DF4C1C146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1158"/>
            <a:ext cx="9144000" cy="165576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общеразвивающего вида № 31  с приоритетным осуществлением деятельности по физическому направлению развития детей»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0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Материально-техническое обеспечение Программы</a:t>
            </a:r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844062"/>
            <a:ext cx="10966938" cy="5861538"/>
          </a:xfrm>
        </p:spPr>
        <p:txBody>
          <a:bodyPr>
            <a:normAutofit lnSpcReduction="10000"/>
          </a:bodyPr>
          <a:lstStyle/>
          <a:p>
            <a:pPr marL="0" marR="6985" indent="446088" algn="just"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ФГОС ДО, материально-техническое обеспечение Программы включает в себя: учебно-методический комплект, оборудование, оснащение (предметы). </a:t>
            </a:r>
          </a:p>
          <a:p>
            <a:pPr marL="0" marR="6985" indent="446088" algn="just"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Материально-технические условия реализации Программы соответствуют требованиям: определяемым в соответствии с санитарно-эпидемиологическими правилами и нормативами;  определяемым в соответствии с правилами пожарной безопасности;  к средствам обучения и воспитания в соответствии с возрастом и индивидуальными особенностями развития детей;  оснащённости помещений развивающей предметно-пространственной средой;  к материально-техническому обеспечению программы. </a:t>
            </a:r>
          </a:p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реализации Программы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46088" algn="just">
              <a:buNone/>
              <a:tabLst>
                <a:tab pos="27051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эффективности реализации Программы разработаны критерии, позволяющие определять уровень сформированных представлений, знаний и умений по тематическим блокам, учитывая сформированность мотивационного, когнитивного и деятельностного компонентов.</a:t>
            </a:r>
          </a:p>
          <a:p>
            <a:pPr marL="0" indent="446088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основу мотивационного компонента использовались такие методы, как беседа, наблюдение, анкетирование всех участников образовательного процесса.</a:t>
            </a:r>
          </a:p>
          <a:p>
            <a:pPr marL="0" indent="446088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Когнитивный компонент оценивался: путем изучения сформированности у детей конкретных знаний.</a:t>
            </a:r>
          </a:p>
          <a:p>
            <a:pPr marL="0" indent="446088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 компонент оценивался путем изучения конкретных умений и навыков, для этого использовали такой метод, как оценка продуктов деятельности ребенка – рисунков, аппликаций, пластических форм, рассказов, стихов и сказок, придуманных детьми.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36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53E06-F0BD-4E80-AB9B-FA335C92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Пояснительная записка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990600"/>
            <a:ext cx="11148646" cy="57384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программа дополнительного образования по формированию основ финансовой грамотности у детей дошкольного возраста (далее Программа) разработана в соответствии с основной образовательной программой дошкольного образования МБДОУ «Детский сад № 31», в соответствии с требованиями ФГОС ДО.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Законодательно-нормативное обеспечение  программы: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 273-ФЗ «Об образовании в Российской Федерации».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парциальная образовательная программа дошкольного образования «Экономическое воспитание дошкольников: формирование предпосылок финансовой грамотности Для детей 5–7 лет».</a:t>
            </a:r>
          </a:p>
        </p:txBody>
      </p:sp>
    </p:spTree>
    <p:extLst>
      <p:ext uri="{BB962C8B-B14F-4D97-AF65-F5344CB8AC3E}">
        <p14:creationId xmlns:p14="http://schemas.microsoft.com/office/powerpoint/2010/main" val="5460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E6806-0AAF-4C0C-AB9F-580B4C97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Актуальность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996462"/>
            <a:ext cx="11031416" cy="5861538"/>
          </a:xfrm>
        </p:spPr>
        <p:txBody>
          <a:bodyPr>
            <a:normAutofit/>
          </a:bodyPr>
          <a:lstStyle/>
          <a:p>
            <a:pPr marL="0" indent="446088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правильного формирования основ финансовой грамотности детей дошкольного возраста, обусловлена современными условиями жизни. Дети, как правило, с ранних лет включаются в экономическую жизнь семьи, а именно: ходят с родителями за покупками, сталкиваются с финансами, рекламой, оплачивают счета в банке, получая при этом первичное экономическое представление о финансовой грамотности.</a:t>
            </a:r>
          </a:p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сожалению, реализация задач по финансовой грамотности дошкольников происходит спонтанно, отсутствует целенаправленная систематическая образовательная работа. Одной из причин является несформированность компетенций педагогов в области основ финансовой грамотности детей дошкольного возраста.</a:t>
            </a:r>
          </a:p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показывает практика, в дошкольном образовательном учреждении ознакомление с финансовой грамотностью проводят крайне редко. А чем раньше мы ознакомим детей грамотно относится к собственным деньгам и опыту использования финансовых продуктов, тем более успешными они будут, когда вырастут.</a:t>
            </a:r>
          </a:p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исследований в области финансовой грамотности детей дошкольного возраста свидетельствуют о том, что первоначальные экономические представления формируются, начиная со средней группы, а к подготовительной группе дети могут объяснить смысл таких сложных экономических понятий, как «стоимость», «деньги», «бюджет семьи», «реклама», «богатство» и т.д.</a:t>
            </a:r>
          </a:p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идеей данной программы – создание комфортной среды общения для детей, развитие интеллектуальных способностей, формирование основ финансовой грамотности дошкольников, творческого потенциала каждого ребенка и его самореализацию.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78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Цель и задачи программы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019908"/>
            <a:ext cx="11007969" cy="5472967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формирования основ финансовой грамотности детей старшего дошкольного возраста, формирование норм финансово-грамотного поведения, а так же подготовка к жизни в современном обществе.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lvl="0" indent="0" algn="just">
              <a:lnSpc>
                <a:spcPct val="115000"/>
              </a:lnSpc>
              <a:buClr>
                <a:srgbClr val="000000"/>
              </a:buClr>
              <a:buNone/>
              <a:tabLst>
                <a:tab pos="630555" algn="l"/>
              </a:tabLst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Задачи: </a:t>
            </a:r>
          </a:p>
          <a:p>
            <a:pPr marL="342900" marR="71755" indent="-342900" algn="just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основными экономическими понятиями (деньги, ресурсы, цена, и т.д.). </a:t>
            </a:r>
          </a:p>
          <a:p>
            <a:pPr marL="342900" marR="71755" lvl="0" indent="-342900" algn="just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финансовой грамотности, организации производства;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понятие основных правил расходования денег, умение учитывать важность и необходимость покупки;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людям труда, бережливого отношения ко всем видам собственности;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умение правильного обращения с деньгами, разумного подхода к своим желаниям, сопоставление их с возможностями бюджета семьи;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Courier New" panose="02070309020205020404" pitchFamily="49" charset="0"/>
              <a:buChar char="―"/>
              <a:tabLst>
                <a:tab pos="630555" algn="l"/>
              </a:tabLst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нравственно-экономические качества и ценностные ориентиры, необходимые для рационального поведения в финансовой сфере.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7" y="83772"/>
            <a:ext cx="10515600" cy="666506"/>
          </a:xfrm>
        </p:spPr>
        <p:txBody>
          <a:bodyPr>
            <a:normAutofit/>
          </a:bodyPr>
          <a:lstStyle/>
          <a:p>
            <a:pPr indent="450215"/>
            <a:r>
              <a:rPr lang="ru-RU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Прогнозируемые  результаты, целевые ориентиры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668215"/>
            <a:ext cx="11315698" cy="6189786"/>
          </a:xfrm>
        </p:spPr>
        <p:txBody>
          <a:bodyPr>
            <a:normAutofit fontScale="92500" lnSpcReduction="20000"/>
          </a:bodyPr>
          <a:lstStyle/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этапе завершения реализации программы ребенок может: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в игровой деятельности основные экономические понятия и категории, которым было уделено внимание в ходе реализации проектных мероприятий (деньги, цена, товар, семейный бюджет и пр.);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осознавать и соизмерять свои потребности и возможности;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иметь представление о том, что зарплата – это оплата за количество и качество труда, пенсии за прошлый труд, а пособия на детей – это аванс детям в расчете на их будущий труд;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проявляет ответственность за начатое дело;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понимать, что расходы семьи не должны быть расточительными;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осознавать, что сбережения семьи – это денежные средства, которые могут остаться, если разумно расходовать свои доходы, и могут быть использованы для отдыха всей семьей или приобретения необходимых вещей;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понимать, что реклама может помочь, если она правдива, и напротив, навредить бюджету семьи;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осознавать правила честного зарабатывания денег, взаимосвязи понятий «труд-деньги», понимание факта купли-продажи, деньги не возникают сами собой, а зарабатываются;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понимать, что сначала зарабатываем – затем расходуем: в соответствии с этим, чем больше зарабатываешь и рациональнее тратишь, тем больше имеешь возможность приобрести;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осознавать, что цена товара зависит от его качества, необходимости и от того, насколько трудно его изготовить;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проявлять такие качества: умение честно соревноваться, радоваться успехам товарищей, проигрывать и не бояться проигрыша;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иметь представления об элементарных правилах финансовой безопасности;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осознавать главные ценности – жизнь, отношения, радость и здоровье близких людей – за деньги не купишь;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630555" algn="l"/>
                <a:tab pos="7689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следовать социальным нормам и общепринятым правилам общества.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38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Описание образовательной деятельности Программы</a:t>
            </a:r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852060"/>
            <a:ext cx="11125200" cy="5533293"/>
          </a:xfrm>
        </p:spPr>
        <p:txBody>
          <a:bodyPr>
            <a:normAutofit fontScale="92500"/>
          </a:bodyPr>
          <a:lstStyle/>
          <a:p>
            <a:pPr marR="6985" indent="392113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организуется в соответствии  с разными направлениями развития ребенка, представленными в пяти образовательных областях: социально – коммуникативное развитие, познавательное развитие, речевое развитие, художественно – эстетическое и физическое развитие. </a:t>
            </a:r>
          </a:p>
          <a:p>
            <a:pPr indent="450215" algn="just"/>
            <a:r>
              <a:rPr lang="ru-RU" sz="2000" u="sng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направлено на:  воспитание ценностного отношения к собственному труду, труду других людей и его результатам.</a:t>
            </a:r>
          </a:p>
          <a:p>
            <a:pPr indent="450215" algn="just"/>
            <a:r>
              <a:rPr lang="ru-RU" sz="2000" u="sng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знакомство со сложными взаимосвязями между финансово-экономическими понятиями: деньги, труд, товар, цена — и этическими: честность, щедрость, экономность и первичными представлениями о труде взрослых, его роли в обществе и жизни каждого человека. </a:t>
            </a:r>
          </a:p>
          <a:p>
            <a:pPr marR="6985" indent="450215" algn="just">
              <a:spcAft>
                <a:spcPts val="0"/>
              </a:spcAft>
            </a:pPr>
            <a:r>
              <a:rPr lang="ru-RU" sz="2000" u="sng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связной речи, умение поддерживать диалог, отвечать на вопросы взрослого, обогащение словарного запаса детей.</a:t>
            </a:r>
          </a:p>
          <a:p>
            <a:pPr indent="450215" algn="just"/>
            <a:r>
              <a:rPr lang="ru-RU" sz="2000" u="sng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такие виды занятий, труда, которые помогают детям понять, что только хорошее качество результатов труда имеет ценность, освоить смысл понятия «брак в работе» и уразуметь, почему он не нужен никому — ни детям, ни взрослым, видеть красоту человеческого творения.</a:t>
            </a:r>
          </a:p>
          <a:p>
            <a:pPr indent="450215" algn="just"/>
            <a:r>
              <a:rPr lang="ru-RU" sz="2000" u="sng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вырабатываются навыки самообслуживания, элементарного бытового труда в помещении и на улице (участке детского сада).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89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1" y="0"/>
            <a:ext cx="11617569" cy="1325563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Виды детской деятельности, образовательные и педагогические технологии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196182"/>
            <a:ext cx="11172091" cy="5661818"/>
          </a:xfrm>
        </p:spPr>
        <p:txBody>
          <a:bodyPr>
            <a:normAutofit fontScale="92500" lnSpcReduction="10000"/>
          </a:bodyPr>
          <a:lstStyle/>
          <a:p>
            <a:pPr marL="0" indent="446088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Ведущим видом деятельности для детей дошкольного возраста является игра. В игре ребенок как бы проживает недосягаемую для него действительность. Поэтому финансовая грамотность дошкольников формируется в ходе игры, используя различные формы, методы и приемы в их сочетании.</a:t>
            </a:r>
          </a:p>
          <a:p>
            <a:pPr marL="457200" indent="0" algn="just">
              <a:lnSpc>
                <a:spcPct val="115000"/>
              </a:lnSpc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продуктивная;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использование сказок с экономическим содержанием;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ИКТ-технологий.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Методы и приемы: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беседы по ознакомлению с деньгами разных стран, элементарными финансовыми понятиями;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о финансовой грамотности с привлечением родителей;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  <a:tabLst>
                <a:tab pos="540385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9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66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Разделы рабочей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855786"/>
            <a:ext cx="11019692" cy="5709137"/>
          </a:xfrm>
        </p:spPr>
        <p:txBody>
          <a:bodyPr>
            <a:normAutofit/>
          </a:bodyPr>
          <a:lstStyle/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6088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программы систематизировано по тематическим блокам и представлено в возрастном аспекте (приложение 1):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«Деньги и цена (стоимость)» 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«Труд и продукт (товар)» 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«Полезные экономические навыки в быту»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«Реклама» 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69875" indent="-342900" algn="just"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реализации Программы осуществляется 1 раз  в неделю, во вторую половину дня, прописана в учебном плане ДОО и расписании занятий. В соответствии с требованиями СанПин 2.4.1. 3049-13 15.05.13 № 26 в старшем дошкольном возрасте (5-6 лет) – 25 минут, для детей 6-7 лет – 30 минут.  </a:t>
            </a:r>
          </a:p>
          <a:p>
            <a:pPr marL="342900" marR="269875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pPr marL="178435" algn="ctr">
              <a:lnSpc>
                <a:spcPct val="111000"/>
              </a:lnSpc>
              <a:spcAft>
                <a:spcPts val="25"/>
              </a:spcAft>
            </a:pPr>
            <a:b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Особенности взаимодействия с семьями воспитанников</a:t>
            </a:r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535723"/>
            <a:ext cx="10966938" cy="4641240"/>
          </a:xfrm>
        </p:spPr>
        <p:txBody>
          <a:bodyPr>
            <a:normAutofit/>
          </a:bodyPr>
          <a:lstStyle/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E37324-0935-4064-9ECD-BCB459E6A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39923"/>
              </p:ext>
            </p:extLst>
          </p:nvPr>
        </p:nvGraphicFramePr>
        <p:xfrm>
          <a:off x="838199" y="2103121"/>
          <a:ext cx="10515600" cy="379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2351">
                  <a:extLst>
                    <a:ext uri="{9D8B030D-6E8A-4147-A177-3AD203B41FA5}">
                      <a16:colId xmlns:a16="http://schemas.microsoft.com/office/drawing/2014/main" val="3255958123"/>
                    </a:ext>
                  </a:extLst>
                </a:gridCol>
                <a:gridCol w="2113249">
                  <a:extLst>
                    <a:ext uri="{9D8B030D-6E8A-4147-A177-3AD203B41FA5}">
                      <a16:colId xmlns:a16="http://schemas.microsoft.com/office/drawing/2014/main" val="3857915159"/>
                    </a:ext>
                  </a:extLst>
                </a:gridCol>
              </a:tblGrid>
              <a:tr h="462155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extLst>
                  <a:ext uri="{0D108BD9-81ED-4DB2-BD59-A6C34878D82A}">
                    <a16:rowId xmlns:a16="http://schemas.microsoft.com/office/drawing/2014/main" val="3695713734"/>
                  </a:ext>
                </a:extLst>
              </a:tr>
              <a:tr h="68459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с целью выявления насколько родители заинтересованы в обучении их детей основам финансовой грамоты и формирования у них навыков рационального экономического поведения.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extLst>
                  <a:ext uri="{0D108BD9-81ED-4DB2-BD59-A6C34878D82A}">
                    <a16:rowId xmlns:a16="http://schemas.microsoft.com/office/drawing/2014/main" val="3954430432"/>
                  </a:ext>
                </a:extLst>
              </a:tr>
              <a:tr h="598027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информационного стенда «Финансовая грамотность» памятки, буклеты, создание коллекций, альбомов.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 anchor="ctr"/>
                </a:tc>
                <a:extLst>
                  <a:ext uri="{0D108BD9-81ED-4DB2-BD59-A6C34878D82A}">
                    <a16:rowId xmlns:a16="http://schemas.microsoft.com/office/drawing/2014/main" val="3770494309"/>
                  </a:ext>
                </a:extLst>
              </a:tr>
              <a:tr h="254479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консультационной поддержки родителям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 anchor="ctr"/>
                </a:tc>
                <a:extLst>
                  <a:ext uri="{0D108BD9-81ED-4DB2-BD59-A6C34878D82A}">
                    <a16:rowId xmlns:a16="http://schemas.microsoft.com/office/drawing/2014/main" val="1288590653"/>
                  </a:ext>
                </a:extLst>
              </a:tr>
              <a:tr h="330823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родителей по созданию предметно - развивающей среды в группе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/>
                </a:tc>
                <a:tc>
                  <a:txBody>
                    <a:bodyPr/>
                    <a:lstStyle/>
                    <a:p>
                      <a:pPr marL="508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 anchor="ctr"/>
                </a:tc>
                <a:extLst>
                  <a:ext uri="{0D108BD9-81ED-4DB2-BD59-A6C34878D82A}">
                    <a16:rowId xmlns:a16="http://schemas.microsoft.com/office/drawing/2014/main" val="2144953294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мини – книг, макетов по темам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 anchor="ctr"/>
                </a:tc>
                <a:tc>
                  <a:txBody>
                    <a:bodyPr/>
                    <a:lstStyle/>
                    <a:p>
                      <a:pPr marL="5080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– май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20" marR="69850" marT="31750" marB="0" anchor="ctr"/>
                </a:tc>
                <a:extLst>
                  <a:ext uri="{0D108BD9-81ED-4DB2-BD59-A6C34878D82A}">
                    <a16:rowId xmlns:a16="http://schemas.microsoft.com/office/drawing/2014/main" val="73406442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74C5101-C90E-4FC2-B7B0-AA474B80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" y="1039315"/>
            <a:ext cx="111191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включение родителей в совместный образовательный процесс и повышение их педагогической компетентности, в вопросах формирования основ финансовой грамотности детей дошкольного возраста.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37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1495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Тема Office</vt:lpstr>
      <vt:lpstr>Дополнительная программа  по формированию основ финансовой грамотности  у детей дошкольного возраста  Для детей 5–7 лет     Составила: Шевченко Ольга Викторовна  </vt:lpstr>
      <vt:lpstr>Пояснительная записка</vt:lpstr>
      <vt:lpstr>Актуальность программы </vt:lpstr>
      <vt:lpstr>Цель и задачи программы </vt:lpstr>
      <vt:lpstr>Прогнозируемые  результаты, целевые ориентиры</vt:lpstr>
      <vt:lpstr>Описание образовательной деятельности Программы </vt:lpstr>
      <vt:lpstr>Виды детской деятельности, образовательные и педагогические технологии  </vt:lpstr>
      <vt:lpstr>Разделы рабочей программы:</vt:lpstr>
      <vt:lpstr> Особенности взаимодействия с семьями воспитанников </vt:lpstr>
      <vt:lpstr>Материально-техническое обеспечение Программы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общеразвивающая программа  по формированию элементарных математических представлений у детей дошкольного возраста «Математика для малышей»   Возраст обучающихся с 4 до 5 лет    Составила: Доренская Анна Анатольевна  </dc:title>
  <dc:creator>Толя</dc:creator>
  <cp:lastModifiedBy>Толя</cp:lastModifiedBy>
  <cp:revision>3</cp:revision>
  <dcterms:created xsi:type="dcterms:W3CDTF">2021-12-18T11:27:06Z</dcterms:created>
  <dcterms:modified xsi:type="dcterms:W3CDTF">2021-12-18T13:22:26Z</dcterms:modified>
</cp:coreProperties>
</file>